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0D7EED5-159D-4B77-8F13-FA5C5CD0A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087" y="3034749"/>
            <a:ext cx="9334465" cy="2107094"/>
          </a:xfrm>
        </p:spPr>
        <p:txBody>
          <a:bodyPr/>
          <a:lstStyle/>
          <a:p>
            <a:pPr algn="ctr"/>
            <a:r>
              <a:rPr lang="lt-LT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PRADINIS UGDYMAS</a:t>
            </a:r>
            <a:br>
              <a:rPr lang="lt-LT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www.smm.lt</a:t>
            </a:r>
            <a:b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A0E99244-CAD8-41DD-B8F6-7D6265B3D7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136" y="5018242"/>
            <a:ext cx="7766936" cy="1096899"/>
          </a:xfrm>
        </p:spPr>
        <p:txBody>
          <a:bodyPr/>
          <a:lstStyle/>
          <a:p>
            <a:r>
              <a:rPr lang="lt-LT" dirty="0">
                <a:solidFill>
                  <a:schemeClr val="accent2">
                    <a:lumMod val="75000"/>
                  </a:schemeClr>
                </a:solidFill>
              </a:rPr>
              <a:t>Pradinių klasių mokytoja metodininkė Janina Intienė</a:t>
            </a:r>
          </a:p>
        </p:txBody>
      </p:sp>
      <p:pic>
        <p:nvPicPr>
          <p:cNvPr id="5" name="Paveikslėlis 4">
            <a:extLst>
              <a:ext uri="{FF2B5EF4-FFF2-40B4-BE49-F238E27FC236}">
                <a16:creationId xmlns:a16="http://schemas.microsoft.com/office/drawing/2014/main" id="{85A302ED-62F4-44AC-A874-1C5135C0D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184" y="52296"/>
            <a:ext cx="8277972" cy="145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550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FF8ED4A6-CDDB-4D8F-A7F3-75068F242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9060" y="3326296"/>
            <a:ext cx="4161183" cy="5963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lt-LT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Ačiū už dėmesį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lt-LT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D7150189-AEBC-47DE-8354-24D056ECFB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030" y="383600"/>
            <a:ext cx="8277972" cy="145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649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505D07B-3D1B-46C1-BA4E-B1208581A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15616"/>
            <a:ext cx="8596668" cy="1214783"/>
          </a:xfrm>
        </p:spPr>
        <p:txBody>
          <a:bodyPr>
            <a:normAutofit/>
          </a:bodyPr>
          <a:lstStyle/>
          <a:p>
            <a:pPr algn="ctr"/>
            <a:r>
              <a:rPr lang="lt-LT" sz="4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Pradinio ugdymo tikslas </a:t>
            </a:r>
            <a:endParaRPr lang="lt-LT" sz="4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08FB082-394B-4F9E-9C88-036FE0EF9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399"/>
            <a:ext cx="9142527" cy="4411345"/>
          </a:xfrm>
        </p:spPr>
        <p:txBody>
          <a:bodyPr>
            <a:normAutofit/>
          </a:bodyPr>
          <a:lstStyle/>
          <a:p>
            <a:pPr algn="just"/>
            <a:r>
              <a:rPr lang="lt-L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Pradinio ugdymo tikslas –</a:t>
            </a:r>
            <a:r>
              <a:rPr lang="lt-L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ugdyti</a:t>
            </a:r>
            <a:r>
              <a:rPr lang="lt-LT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aktyvų, kūrybingą, elementaraus raštingumo ir socialinių, pažintinių, informacinių, veiklos gebėjimų bei bendrųjų vertybių pamatus įgijusį </a:t>
            </a:r>
            <a:r>
              <a:rPr lang="lt-LT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vaiką, pasirengusį toliau mokytis pagal pagrindinio ugdymo programas.</a:t>
            </a:r>
          </a:p>
          <a:p>
            <a:pPr algn="just"/>
            <a:endParaRPr lang="lt-L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7913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400DB96-E957-4174-BEC5-19FEB14F7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3" y="609600"/>
            <a:ext cx="9037982" cy="1320800"/>
          </a:xfrm>
        </p:spPr>
        <p:txBody>
          <a:bodyPr/>
          <a:lstStyle/>
          <a:p>
            <a:pPr algn="ctr"/>
            <a:r>
              <a:rPr lang="lt-LT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Pradinio ugdymo tikslui pasiekti </a:t>
            </a:r>
            <a:br>
              <a:rPr lang="lt-LT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keliami šie uždaviniai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8743903C-0C75-474A-9CBC-106CB664F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9805136" cy="4110962"/>
          </a:xfrm>
        </p:spPr>
        <p:txBody>
          <a:bodyPr>
            <a:normAutofit/>
          </a:bodyPr>
          <a:lstStyle/>
          <a:p>
            <a:r>
              <a:rPr lang="lt-LT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Padėti įgyti 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prasmingų, aktualių vaikui </a:t>
            </a:r>
            <a:r>
              <a:rPr lang="lt-LT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žinių apie save, pasaulį 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 kitus žmones.</a:t>
            </a:r>
          </a:p>
          <a:p>
            <a:r>
              <a:rPr lang="lt-LT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Padėti išsiugdyti gebėjimus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reikalingus </a:t>
            </a:r>
            <a:r>
              <a:rPr lang="lt-LT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kaupti žinias 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 patirtį, atrasti ir kelti idėjas, numatyti ir </a:t>
            </a:r>
            <a:r>
              <a:rPr lang="lt-LT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įgyvendinti sumanymus.</a:t>
            </a:r>
          </a:p>
          <a:p>
            <a:r>
              <a:rPr lang="lt-LT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Padėti išsiugdyti 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asmens kompetencijoms </a:t>
            </a:r>
            <a:r>
              <a:rPr lang="lt-LT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būtinus įgūdžius, gebėjimus ir vertybines nuostatas.</a:t>
            </a:r>
          </a:p>
          <a:p>
            <a:r>
              <a:rPr lang="lt-LT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Sudaryti ugdymo sąlygas, palankias kompetencijoms plėtoti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humaniškai, demokratiškai, brandžiai, tautines ir visuotines vertybes pripažįstančiai </a:t>
            </a:r>
            <a:r>
              <a:rPr lang="lt-LT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asmenybei ugdyti.</a:t>
            </a:r>
          </a:p>
        </p:txBody>
      </p:sp>
    </p:spTree>
    <p:extLst>
      <p:ext uri="{BB962C8B-B14F-4D97-AF65-F5344CB8AC3E}">
        <p14:creationId xmlns:p14="http://schemas.microsoft.com/office/powerpoint/2010/main" val="1859720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EC846CA-A77D-41BF-8ECA-1ABB756C0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Pradinio ugdymo struktūra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B1C991FF-225F-46F6-8B77-449CCDF88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460579" cy="4087811"/>
          </a:xfrm>
        </p:spPr>
        <p:txBody>
          <a:bodyPr>
            <a:normAutofit fontScale="92500" lnSpcReduction="10000"/>
          </a:bodyPr>
          <a:lstStyle/>
          <a:p>
            <a:r>
              <a:rPr lang="lt-L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Siekiant pradinio ugdymo tikslų, </a:t>
            </a:r>
            <a:r>
              <a:rPr lang="lt-LT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stengiamasi aprėpti svarbiausias ugdymo sritis </a:t>
            </a:r>
            <a:r>
              <a:rPr lang="lt-L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ir, jas plėtojant, padėti mokiniui įgyti</a:t>
            </a:r>
            <a:r>
              <a:rPr lang="lt-LT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svarbiausias žmogaus gyvenimui žinias, gebėjimus bei vertybines nuostatas.</a:t>
            </a:r>
          </a:p>
          <a:p>
            <a:endParaRPr lang="lt-LT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lt-L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Plačiau galima pasiskaityti Švietimo, mokslo ir sporto ministerijos pusl.: </a:t>
            </a:r>
          </a:p>
          <a:p>
            <a:pPr marL="0" indent="0" algn="ctr">
              <a:buNone/>
            </a:pPr>
            <a:r>
              <a:rPr lang="lt-LT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https://smsm.lrv.lt/uploads/smsm/documents/files/Svietimas_pradinis_ugdymas/1_pradinio%20ugdymo%20bendroji%20programa.pdf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59449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263CC34-C7AF-4734-AB8A-5916DEBCC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352" y="318052"/>
            <a:ext cx="8596668" cy="1320800"/>
          </a:xfrm>
        </p:spPr>
        <p:txBody>
          <a:bodyPr/>
          <a:lstStyle/>
          <a:p>
            <a:pPr algn="ctr"/>
            <a:r>
              <a:rPr lang="lt-LT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Ugdymo sričių paskirtis: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4658579F-06A6-4099-BBCC-3237660C0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64" y="1506331"/>
            <a:ext cx="10043676" cy="4439476"/>
          </a:xfrm>
        </p:spPr>
        <p:txBody>
          <a:bodyPr>
            <a:normAutofit/>
          </a:bodyPr>
          <a:lstStyle/>
          <a:p>
            <a:r>
              <a:rPr lang="lt-LT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Dorinio ugdymo paskirtis 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padėti mokiniui išsiugdyti pozityvų ir bendrosiomis dorinėmis vertybėmis grįstą santykį su savimi, kitais žmonėmis ir pasauliu. Kryptingam doriniam ugdymui(</a:t>
            </a:r>
            <a:r>
              <a:rPr lang="lt-LT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skiriami etikos ir tikybos mokomieji dalykai, iš kurių mokinių tėvai laisvai pasirenka vieną kiekvienais mokslo metais. </a:t>
            </a:r>
          </a:p>
          <a:p>
            <a:r>
              <a:rPr lang="lt-LT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Kalbinio ugdymo paskirtis 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padėti mokiniui įgyti elementaraus raštingumo pagrindus, išsiugdyti elementarius teksto kūrimo ir suvokimo gebėjimus.</a:t>
            </a:r>
          </a:p>
          <a:p>
            <a:r>
              <a:rPr lang="lt-LT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Matematinio ugdymo paskirtis 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ugdyti mokinio gebėjimus skaičiuoti, logiškai mąstyti ir formalizuoti, lavinant jų vaizdinį, erdvinį ir tikimybinį mąstymą. </a:t>
            </a:r>
          </a:p>
        </p:txBody>
      </p:sp>
    </p:spTree>
    <p:extLst>
      <p:ext uri="{BB962C8B-B14F-4D97-AF65-F5344CB8AC3E}">
        <p14:creationId xmlns:p14="http://schemas.microsoft.com/office/powerpoint/2010/main" val="3583734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C5E0DFF9-AFDB-4AB4-837A-743E52924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625600"/>
            <a:ext cx="10243930" cy="4415184"/>
          </a:xfrm>
        </p:spPr>
        <p:txBody>
          <a:bodyPr>
            <a:noAutofit/>
          </a:bodyPr>
          <a:lstStyle/>
          <a:p>
            <a:r>
              <a:rPr lang="lt-LT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Socialinio ir gamtamokslinio ugdymo paskirtis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įvesti mokinį į artimiausią socialinę bei gamtinę aplinką, padėti įgyti žinojimą, padedantį suprasti, kaip gyvena žmonės, kaip jų gyvenimas keičiasi, koks ryšys yra tarp žmonių ir gamtos, tarp praeities, dabarties ir ateities.</a:t>
            </a:r>
          </a:p>
          <a:p>
            <a:r>
              <a:rPr lang="lt-LT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Meninio ugdymo paskirtis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padėti vaikui įgyti pradinę meninę, estetinę, kultūrinę kompetencijas, leisti atsiskleisti mokinių kūrybingumui menų srityje, per meną įsitraukti į aktyvią socialinę veiklą, bendravimą, mokymąsi.</a:t>
            </a:r>
          </a:p>
          <a:p>
            <a:r>
              <a:rPr lang="lt-LT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Kūno kultūros paskirtis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diegti sveikos gyvensenos įpročius, sudaryti sąlygas vaiko prigimčiai artima fizine veikla išreikšti savo individualumą, skatinti kūrybingumą, ugdytis bendravimo ir bendradarbiavimo įgūdžius.</a:t>
            </a:r>
          </a:p>
          <a:p>
            <a:endParaRPr lang="lt-LT" sz="2800" dirty="0"/>
          </a:p>
        </p:txBody>
      </p:sp>
      <p:sp>
        <p:nvSpPr>
          <p:cNvPr id="4" name="Pavadinimas 1">
            <a:extLst>
              <a:ext uri="{FF2B5EF4-FFF2-40B4-BE49-F238E27FC236}">
                <a16:creationId xmlns:a16="http://schemas.microsoft.com/office/drawing/2014/main" id="{B76F5B56-031F-45C0-B50A-B3DC1BD75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628" y="304800"/>
            <a:ext cx="8596312" cy="1320800"/>
          </a:xfrm>
        </p:spPr>
        <p:txBody>
          <a:bodyPr/>
          <a:lstStyle/>
          <a:p>
            <a:pPr algn="ctr"/>
            <a:r>
              <a:rPr lang="lt-LT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Ugdymo sričių paskirtis:</a:t>
            </a:r>
          </a:p>
        </p:txBody>
      </p:sp>
    </p:spTree>
    <p:extLst>
      <p:ext uri="{BB962C8B-B14F-4D97-AF65-F5344CB8AC3E}">
        <p14:creationId xmlns:p14="http://schemas.microsoft.com/office/powerpoint/2010/main" val="365608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4B79CCD8-51A7-4536-8A56-E4C619BF7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803" y="1275321"/>
            <a:ext cx="9937658" cy="5370643"/>
          </a:xfrm>
        </p:spPr>
        <p:txBody>
          <a:bodyPr>
            <a:normAutofit fontScale="92500" lnSpcReduction="10000"/>
          </a:bodyPr>
          <a:lstStyle/>
          <a:p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Polinkiais ir gebėjimais grįstas ugdymas.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t-L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ikslas – ugdymo turinį pritaikyti skirtingiems mokinių polinkiams, poreikiams ir gebėjimų lygiams. </a:t>
            </a:r>
            <a:r>
              <a:rPr lang="en-U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lt-LT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gdymo turinys diferencijuojamas keturių mokomųjų dalykų – lietuvių kalbos, matematikos, anglų kalbos ir istorijos</a:t>
            </a:r>
            <a:r>
              <a:rPr lang="pt-BR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lt-LT" sz="2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Įgyvendintas visos dienos mokyklos modelis.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pamokų veikia pailgintos dienos grupės, kuriose renkasi mokiniai ir planingai leidžia </a:t>
            </a:r>
            <a:r>
              <a:rPr lang="lt-LT" sz="1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laiką prižiūrimi mokytojų padėjėjų</a:t>
            </a:r>
            <a:r>
              <a:rPr lang="lt-LT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Pagal parengtą Visos dienos mokyklos modelį, pailgintos grupės veiklos trunka iki 17.30 val. </a:t>
            </a:r>
            <a:endParaRPr lang="pt-B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Krypting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lt-L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menini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t-L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ugdym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as.</a:t>
            </a:r>
            <a:r>
              <a:rPr lang="lt-L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Kryptingo meninio ugdymo paskirtis – </a:t>
            </a:r>
            <a:r>
              <a:rPr lang="lt-L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lavinti ne tik vaiko </a:t>
            </a:r>
            <a:r>
              <a:rPr lang="lt-LT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prigimtinius gabumus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bet ir </a:t>
            </a:r>
            <a:r>
              <a:rPr lang="lt-LT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padėti jam įveikti tam tikrus trūkumus </a:t>
            </a:r>
            <a:r>
              <a:rPr lang="lt-L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(pvz. bendravimo baimės, ydingos laikysenos ir t. t.)</a:t>
            </a:r>
          </a:p>
          <a:p>
            <a:r>
              <a:rPr lang="lt-LT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Ankstyvasis vokiečių kalbos mokymas.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Vokiečių kalbos pamokos įtrauktos į pamokų tvarkaraštį.</a:t>
            </a:r>
            <a:endParaRPr lang="en-US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Emocinis ir socialinis ugdymas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t-L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Ugdymo</a:t>
            </a:r>
            <a:r>
              <a:rPr lang="lt-L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metu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mokiniai ir suaugusieji </a:t>
            </a:r>
            <a:r>
              <a:rPr lang="lt-L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įgyja žinių, nuostatų, įgūdžių ir kompetencijų, būtinų psichikos sveikatai stiprinti ir išsaugoti. Projektai „Zipio draugai“, „Obuolio draugiai“, „Įveikiame kartu“. </a:t>
            </a:r>
          </a:p>
          <a:p>
            <a:r>
              <a:rPr lang="lt-L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Šiuolaikinė mokymosi aplinka. IKT pradiniame ugdyme. </a:t>
            </a:r>
            <a:r>
              <a:rPr lang="lt-L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Tikslingai naudojant IKT pamokose </a:t>
            </a:r>
            <a:r>
              <a:rPr lang="lt-L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mokiniai geba</a:t>
            </a:r>
            <a:r>
              <a:rPr lang="lt-L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bendradarbiauti, </a:t>
            </a:r>
            <a:r>
              <a:rPr lang="lt-L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ieškoti problemos sprendimo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mokytis savarankiškai </a:t>
            </a:r>
            <a:r>
              <a:rPr lang="lt-L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naudojant IKT mokymosi aplinką, rinkti, apdoroti bei išsaugoti informaciją, įvairius projektus, pristatyti informaciją naudojant IKT, komunikuoti.</a:t>
            </a:r>
          </a:p>
          <a:p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  <p:sp>
        <p:nvSpPr>
          <p:cNvPr id="5" name="Pavadinimas 1">
            <a:extLst>
              <a:ext uri="{FF2B5EF4-FFF2-40B4-BE49-F238E27FC236}">
                <a16:creationId xmlns:a16="http://schemas.microsoft.com/office/drawing/2014/main" id="{B2F595D7-BC52-4ADA-9E0F-78106B042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603" y="212036"/>
            <a:ext cx="9744241" cy="808383"/>
          </a:xfrm>
        </p:spPr>
        <p:txBody>
          <a:bodyPr>
            <a:normAutofit fontScale="90000"/>
          </a:bodyPr>
          <a:lstStyle/>
          <a:p>
            <a:pPr algn="ctr"/>
            <a:r>
              <a:rPr lang="lt-LT" sz="4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Svarbiausi ugdymo proceso ypatumai</a:t>
            </a:r>
            <a:br>
              <a:rPr lang="lt-LT" cap="all" dirty="0"/>
            </a:br>
            <a:br>
              <a:rPr lang="lt-LT" cap="all" dirty="0"/>
            </a:br>
            <a:br>
              <a:rPr lang="lt-LT" cap="all" dirty="0"/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633961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4DDC04A-5D6B-4FE2-BD92-5155F7DAF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319" y="185530"/>
            <a:ext cx="9744241" cy="1320800"/>
          </a:xfrm>
        </p:spPr>
        <p:txBody>
          <a:bodyPr>
            <a:normAutofit/>
          </a:bodyPr>
          <a:lstStyle/>
          <a:p>
            <a:pPr algn="ctr"/>
            <a:r>
              <a:rPr lang="lt-LT" sz="4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Svarbiausi ugdymo proceso ypatumai</a:t>
            </a:r>
            <a:br>
              <a:rPr lang="lt-LT" cap="all" dirty="0"/>
            </a:b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0E1D0B9D-CB78-41CB-8387-8FC34FC76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079" y="947531"/>
            <a:ext cx="10308719" cy="6016487"/>
          </a:xfrm>
        </p:spPr>
        <p:txBody>
          <a:bodyPr>
            <a:normAutofit fontScale="55000" lnSpcReduction="20000"/>
          </a:bodyPr>
          <a:lstStyle/>
          <a:p>
            <a:endParaRPr lang="lt-LT" cap="all" dirty="0"/>
          </a:p>
          <a:p>
            <a:pPr marL="0" indent="0">
              <a:buNone/>
            </a:pPr>
            <a:r>
              <a:rPr lang="lt-LT" sz="3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Norint įtraukti mokinį į aktyvų ir sąmoningą mokymąsi, ugdymo procese taikomi aktyvūs mokymo ir mokymosi metodai: </a:t>
            </a:r>
            <a:endParaRPr lang="en-US" sz="3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lt-L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skatina mokinių savarankišką mąstymą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t-L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Mokiniai mokosi aktyviai bendradarbiaudami tarpusavyje ir su mokytoju, bendraudami su kitais, susipažįsta su įvairiomis idėjomis, daiktais, aplinkomis, technologijomis;</a:t>
            </a:r>
          </a:p>
          <a:p>
            <a:r>
              <a:rPr lang="lt-L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mokymo metodus ir mokymosi veiklas parenka ir organizuoja taip, kad mokymas atitiktų mokinių sukauptą patirtį, sugebėjimus, polinkius, pasirengimą mokytis, turimus išteklius ir priemones, emocinį klasės klimatą;</a:t>
            </a:r>
          </a:p>
          <a:p>
            <a:r>
              <a:rPr lang="lt-L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mokymosi medžiaga ir metodai turi skatinti įvairią aktyvią mokinių veiklą: klausti, tyrinėti, ieškoti, bandyti, pritaikyti, analizuoti, spręsti problemas, kurti. </a:t>
            </a:r>
          </a:p>
          <a:p>
            <a:pPr marL="0" indent="0">
              <a:buNone/>
            </a:pPr>
            <a:r>
              <a:rPr lang="lt-L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Mokykla numato, kad ugdymo procesas turėtų būti planuojamas lanksčiai, kad prireikus planus būtų galima nesunkiai koreguoti ir pritaikyti, atsižvelgiant į mokinių daromą pažangą:</a:t>
            </a:r>
          </a:p>
          <a:p>
            <a:r>
              <a:rPr lang="lt-L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ilgalaikiai (dažniausiai, metų) planai rengiami pagal mokyklos nustatytą tvarką. </a:t>
            </a:r>
          </a:p>
          <a:p>
            <a:r>
              <a:rPr lang="lt-L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trumpalaikiame (etapo) plane suplanuojama į konkrečius mokinių pasiekimus orientuota artimiausių pamokų seka. Jame gali būti aptartos ir kitos su trumpalaikio plano tikslų įgyvendinimu susijusios veiklos (projektinės užduotys, išvykos ir pan.). </a:t>
            </a:r>
          </a:p>
          <a:p>
            <a:r>
              <a:rPr lang="lt-L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planuodami ugdymo procesą mokytojai bendradarbiauja tarpusavyje. Jie tariasi dėl ugdymo turinio pritaikymo pagal mokinių poreikius, tvarkaraščio galimybių panaudojimo ir kt. </a:t>
            </a:r>
          </a:p>
          <a:p>
            <a:r>
              <a:rPr lang="lt-L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prireikus planai gali būti peržiūrimi ir keičiami atsižvelgiant į mokinių mokymosi rezultatus, tempą, kitus poreikius.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18014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64A5EE4-58BE-462D-869B-534F5898C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Ugdymo procese vyrauja </a:t>
            </a:r>
            <a:br>
              <a:rPr lang="lt-LT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mokytis padedantis vertinimas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781BBD7B-C96E-43CA-88E0-24CB4B585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90261"/>
            <a:ext cx="9791883" cy="48237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lt-LT" dirty="0"/>
          </a:p>
          <a:p>
            <a:pPr>
              <a:buFont typeface="Wingdings" panose="05000000000000000000" pitchFamily="2" charset="2"/>
              <a:buChar char="v"/>
            </a:pPr>
            <a:r>
              <a:rPr lang="lt-LT" sz="2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Mokytojas</a:t>
            </a:r>
            <a:r>
              <a:rPr lang="lt-LT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stebi mokinių mokymąsi ir laiku </a:t>
            </a:r>
            <a:r>
              <a:rPr lang="lt-LT" sz="2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suteikia konkrečią, </a:t>
            </a:r>
            <a:r>
              <a:rPr lang="lt-LT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individualizuotą grįžtamąją </a:t>
            </a:r>
            <a:r>
              <a:rPr lang="lt-LT" sz="2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informaciją apie jų pažangą ir pasiekimus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parodo sėkmę ir spragas, </a:t>
            </a:r>
            <a:r>
              <a:rPr lang="lt-LT" sz="2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padeda siekti daugiau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Remdamasis vertinimo informacija, mokytojas </a:t>
            </a:r>
            <a:r>
              <a:rPr lang="lt-LT" sz="2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suteikia pagalbą </a:t>
            </a:r>
            <a:r>
              <a:rPr lang="lt-LT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tiems mokiniams, kuriems jos reikia,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pritaiko ugdymo turinį gabiesiems </a:t>
            </a:r>
            <a:r>
              <a:rPr lang="lt-LT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 turintiems </a:t>
            </a:r>
            <a:r>
              <a:rPr lang="lt-LT" sz="2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specifinių ugdymosi poreikių mokiniams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Mokiniai mokomi vertinti ir įsivertinti</a:t>
            </a:r>
            <a:r>
              <a:rPr lang="lt-LT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atsižvelgiant į pasiektus rezultatus kelti tolesnio mokymosi tikslus.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Mokytojas </a:t>
            </a:r>
            <a:r>
              <a:rPr lang="lt-LT" sz="2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informuoja mokinių tėvus </a:t>
            </a:r>
            <a:r>
              <a:rPr lang="lt-LT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(globėjus, rūpintojus), kitus mokytojus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apie mokinio pasiekimus</a:t>
            </a:r>
            <a:r>
              <a:rPr lang="lt-LT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jo mokymąsi, </a:t>
            </a:r>
            <a:r>
              <a:rPr lang="lt-LT" sz="2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reikalingą</a:t>
            </a:r>
            <a:r>
              <a:rPr lang="lt-LT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konkrečią </a:t>
            </a:r>
            <a:r>
              <a:rPr lang="lt-LT" sz="2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pagalbą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Naudodamasis vertinimo informacija mokytojas rengia ir/ar koreguoja tolesnio ugdymo planą, aptaria juos su kolegomis, mokinių tėvais. </a:t>
            </a:r>
            <a:r>
              <a:rPr lang="lt-LT" sz="260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lt-LT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11197507"/>
      </p:ext>
    </p:extLst>
  </p:cSld>
  <p:clrMapOvr>
    <a:masterClrMapping/>
  </p:clrMapOvr>
</p:sld>
</file>

<file path=ppt/theme/theme1.xml><?xml version="1.0" encoding="utf-8"?>
<a:theme xmlns:a="http://schemas.openxmlformats.org/drawingml/2006/main" name="Briauno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211</TotalTime>
  <Words>985</Words>
  <Application>Microsoft Office PowerPoint</Application>
  <PresentationFormat>Plačiaekranė</PresentationFormat>
  <Paragraphs>49</Paragraphs>
  <Slides>10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Trebuchet MS</vt:lpstr>
      <vt:lpstr>Wingdings</vt:lpstr>
      <vt:lpstr>Wingdings 3</vt:lpstr>
      <vt:lpstr>Briaunota</vt:lpstr>
      <vt:lpstr>PRADINIS UGDYMAS  www.smm.lt </vt:lpstr>
      <vt:lpstr>Pradinio ugdymo tikslas </vt:lpstr>
      <vt:lpstr>Pradinio ugdymo tikslui pasiekti  keliami šie uždaviniai</vt:lpstr>
      <vt:lpstr>Pradinio ugdymo struktūra</vt:lpstr>
      <vt:lpstr>Ugdymo sričių paskirtis:</vt:lpstr>
      <vt:lpstr>Ugdymo sričių paskirtis:</vt:lpstr>
      <vt:lpstr>Svarbiausi ugdymo proceso ypatumai   </vt:lpstr>
      <vt:lpstr>Svarbiausi ugdymo proceso ypatumai </vt:lpstr>
      <vt:lpstr>Ugdymo procese vyrauja  mokytis padedantis vertinimas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PRADINIS UGDYMAS </dc:title>
  <dc:creator>20180205s</dc:creator>
  <cp:lastModifiedBy>Janina Intienė</cp:lastModifiedBy>
  <cp:revision>33</cp:revision>
  <dcterms:created xsi:type="dcterms:W3CDTF">2019-01-23T19:36:42Z</dcterms:created>
  <dcterms:modified xsi:type="dcterms:W3CDTF">2023-01-08T20:11:36Z</dcterms:modified>
</cp:coreProperties>
</file>