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278A46-E05E-4ABF-9F67-F306497C1B1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F48052-E682-444E-A680-681C1B2C489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84926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BŪSIMŲ PENKTOKŲ </a:t>
            </a:r>
            <a:r>
              <a:rPr lang="lt-LT" dirty="0" smtClean="0">
                <a:latin typeface="Garamond" panose="02020404030301010803" pitchFamily="18" charset="0"/>
              </a:rPr>
              <a:t>TĖVELIAMS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6120372"/>
            <a:ext cx="7406640" cy="476980"/>
          </a:xfrm>
        </p:spPr>
        <p:txBody>
          <a:bodyPr/>
          <a:lstStyle/>
          <a:p>
            <a:r>
              <a:rPr lang="lt-LT" dirty="0" smtClean="0">
                <a:latin typeface="Garamond" panose="02020404030301010803" pitchFamily="18" charset="0"/>
              </a:rPr>
              <a:t>Parengė psichologė Daiva Stumbrienė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86" y="1988840"/>
            <a:ext cx="5131271" cy="38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GALIMI POKYČIAI PENKTOKO GYVENIME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Klasės ar mokyklos pakeitimas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 Didesnis mokinių skaičius klasėje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Daugiau dėstančių mokytojų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Naujos žinių tikrinimo ir vertinimo formos bei būdai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Daugiau namų darbų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 Daugiau kūrybiškumo reikalaujančių darbų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 Padidėjęs savarankiškumo lygmuo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Vaikas pasiekia paauglystės ribą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8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Garamond" panose="02020404030301010803" pitchFamily="18" charset="0"/>
              </a:rPr>
              <a:t>PAAUGLIAMS BŪDINGAS VIDINIS PRIEŠTARINGUMAS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>
                <a:latin typeface="Garamond" panose="02020404030301010803" pitchFamily="18" charset="0"/>
              </a:rPr>
              <a:t>n</a:t>
            </a:r>
            <a:r>
              <a:rPr lang="lt-LT" dirty="0" smtClean="0">
                <a:latin typeface="Garamond" panose="02020404030301010803" pitchFamily="18" charset="0"/>
              </a:rPr>
              <a:t>oras įsilieti į grupę – noras išsikirti iš grupės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>
                <a:latin typeface="Garamond" panose="02020404030301010803" pitchFamily="18" charset="0"/>
              </a:rPr>
              <a:t>n</a:t>
            </a:r>
            <a:r>
              <a:rPr lang="lt-LT" dirty="0" smtClean="0">
                <a:latin typeface="Garamond" panose="02020404030301010803" pitchFamily="18" charset="0"/>
              </a:rPr>
              <a:t>oras būti savarankiškam – globos poreikis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 noras būti suaugusiam – nepasitikėjimas suaugusiųjų pasauliu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 jautrumas, pažeidžiamumas – demonstratyvus agresyvumas.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 romantikos siekimas – cinizmas. </a:t>
            </a:r>
            <a:endParaRPr lang="lt-LT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t-LT" dirty="0">
                <a:latin typeface="Garamond" panose="02020404030301010803" pitchFamily="18" charset="0"/>
              </a:rPr>
              <a:t>n</a:t>
            </a:r>
            <a:r>
              <a:rPr lang="lt-LT" dirty="0" smtClean="0">
                <a:latin typeface="Garamond" panose="02020404030301010803" pitchFamily="18" charset="0"/>
              </a:rPr>
              <a:t>oras turėti savo požiūrio tašką – noras turėti autoritetą. </a:t>
            </a:r>
            <a:endParaRPr lang="lt-LT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t-LT" dirty="0">
                <a:latin typeface="Garamond" panose="02020404030301010803" pitchFamily="18" charset="0"/>
              </a:rPr>
              <a:t>s</a:t>
            </a:r>
            <a:r>
              <a:rPr lang="lt-LT" dirty="0" smtClean="0">
                <a:latin typeface="Garamond" panose="02020404030301010803" pitchFamily="18" charset="0"/>
              </a:rPr>
              <a:t>iekimas bendrauti – vienatvės poreikis 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6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Garamond" panose="02020404030301010803" pitchFamily="18" charset="0"/>
              </a:rPr>
              <a:t>TĖVAMS </a:t>
            </a:r>
            <a:r>
              <a:rPr lang="lt-LT" dirty="0" smtClean="0">
                <a:latin typeface="Garamond" panose="02020404030301010803" pitchFamily="18" charset="0"/>
              </a:rPr>
              <a:t>REKOMENDUOJAMA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Garamond" panose="02020404030301010803" pitchFamily="18" charset="0"/>
              </a:rPr>
              <a:t>Iš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anksto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susipažinti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su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nauja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mokyklos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aplinka</a:t>
            </a:r>
            <a:endParaRPr lang="lt-LT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>
                <a:latin typeface="Garamond" panose="02020404030301010803" pitchFamily="18" charset="0"/>
              </a:rPr>
              <a:t>Padėti vaikui atsisveikinti su pirmąja mokytoja </a:t>
            </a:r>
            <a:endParaRPr lang="lt-LT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Lankyti mokyklos ir klasės tėvų susirinkimus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Domėtis vaiko gyvenimu mokykloje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Kur</a:t>
            </a:r>
            <a:r>
              <a:rPr lang="lt-LT" dirty="0" smtClean="0">
                <a:latin typeface="Garamond" panose="02020404030301010803" pitchFamily="18" charset="0"/>
              </a:rPr>
              <a:t>ti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vaikui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saugią</a:t>
            </a:r>
            <a:r>
              <a:rPr lang="en-US" dirty="0" smtClean="0"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latin typeface="Garamond" panose="02020404030301010803" pitchFamily="18" charset="0"/>
              </a:rPr>
              <a:t>priimančią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atmosferą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lt-LT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Skirti vaikui daugiau dėmesio, stebėti jį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Padėti racionaliai </a:t>
            </a:r>
            <a:r>
              <a:rPr lang="en-US" dirty="0" err="1" smtClean="0">
                <a:latin typeface="Garamond" panose="02020404030301010803" pitchFamily="18" charset="0"/>
              </a:rPr>
              <a:t>planuoti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dienotvarkę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lt-LT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>
                <a:latin typeface="Garamond" panose="02020404030301010803" pitchFamily="18" charset="0"/>
              </a:rPr>
              <a:t>Ieškoti pagalbos, jei kyla nerimas dėl pasikeitusio vaiko elgesio</a:t>
            </a:r>
            <a:endParaRPr lang="en-US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t-LT" dirty="0" smtClean="0"/>
          </a:p>
          <a:p>
            <a:pPr>
              <a:buFont typeface="Wingdings" panose="05000000000000000000" pitchFamily="2" charset="2"/>
              <a:buChar char="Ø"/>
            </a:pPr>
            <a:endParaRPr lang="lt-LT" dirty="0" smtClean="0"/>
          </a:p>
          <a:p>
            <a:pPr>
              <a:buFont typeface="Wingdings" panose="05000000000000000000" pitchFamily="2" charset="2"/>
              <a:buChar char="Ø"/>
            </a:pP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49194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Garamond" panose="02020404030301010803" pitchFamily="18" charset="0"/>
              </a:rPr>
              <a:t>Ir dar..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Savo pavyzdžiu rodykite, kaip tvarkytis sunkiose situacijose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Naudokite mažiau kritikos, o daugiau paskatinimo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Leiskite vaikams suvokti priežasties – pasekmės ryšį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Mokykite įvairių atsipalaidavimo būdų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dirty="0" smtClean="0">
                <a:latin typeface="Garamond" panose="02020404030301010803" pitchFamily="18" charset="0"/>
              </a:rPr>
              <a:t>Naudokite humorą (ne sarkazmą)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Garamond" panose="02020404030301010803" pitchFamily="18" charset="0"/>
              </a:rPr>
              <a:t>Ugdykite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savarankiškumą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lt-LT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4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469313" cy="631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71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Garamond" panose="02020404030301010803" pitchFamily="18" charset="0"/>
              </a:rPr>
              <a:t>SĖKMĖS PENKTOJE KLASĖJE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256584" cy="350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33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</TotalTime>
  <Words>197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BŪSIMŲ PENKTOKŲ TĖVELIAMS</vt:lpstr>
      <vt:lpstr>GALIMI POKYČIAI PENKTOKO GYVENIME</vt:lpstr>
      <vt:lpstr>PAAUGLIAMS BŪDINGAS VIDINIS PRIEŠTARINGUMAS</vt:lpstr>
      <vt:lpstr> TĖVAMS REKOMENDUOJAMA </vt:lpstr>
      <vt:lpstr>Ir dar..</vt:lpstr>
      <vt:lpstr>PowerPoint Presentation</vt:lpstr>
      <vt:lpstr>SĖKMĖS PENKTOJE KLASĖJE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BŪSIMŲ PENKTOKŲ LAUKIANTYS IŠŠŪKIAI</dc:title>
  <dc:creator>Acer</dc:creator>
  <cp:lastModifiedBy>Acer</cp:lastModifiedBy>
  <cp:revision>6</cp:revision>
  <dcterms:created xsi:type="dcterms:W3CDTF">2023-02-27T18:26:53Z</dcterms:created>
  <dcterms:modified xsi:type="dcterms:W3CDTF">2023-02-27T19:22:59Z</dcterms:modified>
</cp:coreProperties>
</file>